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64EB-47AA-42C2-926F-655C7A7044BF}" type="datetimeFigureOut">
              <a:rPr lang="es-CL" smtClean="0"/>
              <a:t>14-03-2013</a:t>
            </a:fld>
            <a:endParaRPr lang="es-CL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F831237-5210-4BFE-BB35-B1BBFEFC29F5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64EB-47AA-42C2-926F-655C7A7044BF}" type="datetimeFigureOut">
              <a:rPr lang="es-CL" smtClean="0"/>
              <a:t>14-03-2013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31237-5210-4BFE-BB35-B1BBFEFC29F5}" type="slidenum">
              <a:rPr lang="es-CL" smtClean="0"/>
              <a:t>‹Nº›</a:t>
            </a:fld>
            <a:endParaRPr lang="es-C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F831237-5210-4BFE-BB35-B1BBFEFC29F5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64EB-47AA-42C2-926F-655C7A7044BF}" type="datetimeFigureOut">
              <a:rPr lang="es-CL" smtClean="0"/>
              <a:t>14-03-2013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64EB-47AA-42C2-926F-655C7A7044BF}" type="datetimeFigureOut">
              <a:rPr lang="es-CL" smtClean="0"/>
              <a:t>14-03-2013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F831237-5210-4BFE-BB35-B1BBFEFC29F5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64EB-47AA-42C2-926F-655C7A7044BF}" type="datetimeFigureOut">
              <a:rPr lang="es-CL" smtClean="0"/>
              <a:t>14-03-2013</a:t>
            </a:fld>
            <a:endParaRPr lang="es-CL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F831237-5210-4BFE-BB35-B1BBFEFC29F5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21664EB-47AA-42C2-926F-655C7A7044BF}" type="datetimeFigureOut">
              <a:rPr lang="es-CL" smtClean="0"/>
              <a:t>14-03-2013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31237-5210-4BFE-BB35-B1BBFEFC29F5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64EB-47AA-42C2-926F-655C7A7044BF}" type="datetimeFigureOut">
              <a:rPr lang="es-CL" smtClean="0"/>
              <a:t>14-03-2013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F831237-5210-4BFE-BB35-B1BBFEFC29F5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64EB-47AA-42C2-926F-655C7A7044BF}" type="datetimeFigureOut">
              <a:rPr lang="es-CL" smtClean="0"/>
              <a:t>14-03-2013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F831237-5210-4BFE-BB35-B1BBFEFC29F5}" type="slidenum">
              <a:rPr lang="es-CL" smtClean="0"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64EB-47AA-42C2-926F-655C7A7044BF}" type="datetimeFigureOut">
              <a:rPr lang="es-CL" smtClean="0"/>
              <a:t>14-03-2013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831237-5210-4BFE-BB35-B1BBFEFC29F5}" type="slidenum">
              <a:rPr lang="es-CL" smtClean="0"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F831237-5210-4BFE-BB35-B1BBFEFC29F5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64EB-47AA-42C2-926F-655C7A7044BF}" type="datetimeFigureOut">
              <a:rPr lang="es-CL" smtClean="0"/>
              <a:t>14-03-2013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C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F831237-5210-4BFE-BB35-B1BBFEFC29F5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21664EB-47AA-42C2-926F-655C7A7044BF}" type="datetimeFigureOut">
              <a:rPr lang="es-CL" smtClean="0"/>
              <a:t>14-03-2013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C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21664EB-47AA-42C2-926F-655C7A7044BF}" type="datetimeFigureOut">
              <a:rPr lang="es-CL" smtClean="0"/>
              <a:t>14-03-2013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F831237-5210-4BFE-BB35-B1BBFEFC29F5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nodiagnosticado.es/sintomas/Astigmatismo.htm" TargetMode="External"/><Relationship Id="rId3" Type="http://schemas.openxmlformats.org/officeDocument/2006/relationships/image" Target="../media/image4.jpeg"/><Relationship Id="rId7" Type="http://schemas.openxmlformats.org/officeDocument/2006/relationships/hyperlink" Target="http://nodiagnosticado.es/sintomas/Nistagmo.ht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nodiagnosticado.es/sintomas/Sintomas-oculares.htm" TargetMode="External"/><Relationship Id="rId11" Type="http://schemas.openxmlformats.org/officeDocument/2006/relationships/hyperlink" Target="http://nodiagnosticado.es/sintomas/Deterioro-de-la-vision.htm" TargetMode="External"/><Relationship Id="rId5" Type="http://schemas.openxmlformats.org/officeDocument/2006/relationships/hyperlink" Target="http://nodiagnosticado.es/sintomas/Sintomas-del-cabello.htm" TargetMode="External"/><Relationship Id="rId10" Type="http://schemas.openxmlformats.org/officeDocument/2006/relationships/hyperlink" Target="http://nodiagnosticado.es/sintomas/Miopia.htm" TargetMode="External"/><Relationship Id="rId4" Type="http://schemas.openxmlformats.org/officeDocument/2006/relationships/hyperlink" Target="http://nodiagnosticado.es/sintomas/Palidez.htm" TargetMode="External"/><Relationship Id="rId9" Type="http://schemas.openxmlformats.org/officeDocument/2006/relationships/hyperlink" Target="http://nodiagnosticado.es/sintomas/Fotofobia.ht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odiagnosticado.es/sintomas/Orina-oscura-2.htm" TargetMode="External"/><Relationship Id="rId13" Type="http://schemas.openxmlformats.org/officeDocument/2006/relationships/hyperlink" Target="http://www.nodiagnosticado.es/sintomas/Dolor-articular.htm" TargetMode="External"/><Relationship Id="rId18" Type="http://schemas.openxmlformats.org/officeDocument/2006/relationships/hyperlink" Target="http://www.nodiagnosticado.es/sintomas/Sintomas-cardiacos.htm" TargetMode="External"/><Relationship Id="rId3" Type="http://schemas.openxmlformats.org/officeDocument/2006/relationships/hyperlink" Target="http://www.portalesmedicos.com/diccionario_medico/index.php/Fenilalanina" TargetMode="External"/><Relationship Id="rId7" Type="http://schemas.openxmlformats.org/officeDocument/2006/relationships/image" Target="../media/image6.jpeg"/><Relationship Id="rId12" Type="http://schemas.openxmlformats.org/officeDocument/2006/relationships/hyperlink" Target="http://www.nodiagnosticado.es/sintomas/Articulaciones-rigidas.htm" TargetMode="External"/><Relationship Id="rId17" Type="http://schemas.openxmlformats.org/officeDocument/2006/relationships/hyperlink" Target="http://www.nodiagnosticado.es/sintomas/Sintomas-articulares.htm" TargetMode="External"/><Relationship Id="rId2" Type="http://schemas.openxmlformats.org/officeDocument/2006/relationships/hyperlink" Target="http://www.portalesmedicos.com/diccionario_medico/index.php/Orina" TargetMode="External"/><Relationship Id="rId16" Type="http://schemas.openxmlformats.org/officeDocument/2006/relationships/hyperlink" Target="http://www.nodiagnosticado.es/sintomas/Sintomas-de-la-columna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hyperlink" Target="http://www.nodiagnosticado.es/sintomas/Piel-oscura.htm" TargetMode="External"/><Relationship Id="rId5" Type="http://schemas.openxmlformats.org/officeDocument/2006/relationships/hyperlink" Target="http://www.portalesmedicos.com/diccionario_medico/index.php/Tirosina" TargetMode="External"/><Relationship Id="rId15" Type="http://schemas.openxmlformats.org/officeDocument/2006/relationships/hyperlink" Target="http://www.nodiagnosticado.es/sintomas/Osteoartritis.htm" TargetMode="External"/><Relationship Id="rId10" Type="http://schemas.openxmlformats.org/officeDocument/2006/relationships/hyperlink" Target="http://www.nodiagnosticado.es/sintomas/Piel-azul.htm" TargetMode="External"/><Relationship Id="rId19" Type="http://schemas.openxmlformats.org/officeDocument/2006/relationships/hyperlink" Target="http://www.nodiagnosticado.es/sintomas/Sintomas-del-sudor.htm" TargetMode="External"/><Relationship Id="rId4" Type="http://schemas.openxmlformats.org/officeDocument/2006/relationships/hyperlink" Target="http://www.portalesmedicos.com/diccionario_medico/index.php/Y" TargetMode="External"/><Relationship Id="rId9" Type="http://schemas.openxmlformats.org/officeDocument/2006/relationships/hyperlink" Target="http://www.nodiagnosticado.es/sintomas/Artritis.htm" TargetMode="External"/><Relationship Id="rId14" Type="http://schemas.openxmlformats.org/officeDocument/2006/relationships/hyperlink" Target="http://www.nodiagnosticado.es/sintomas/Inflamacion-articular.htm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Fenilalanina" TargetMode="External"/><Relationship Id="rId3" Type="http://schemas.openxmlformats.org/officeDocument/2006/relationships/hyperlink" Target="http://es.wikipedia.org/wiki/Enzima" TargetMode="External"/><Relationship Id="rId7" Type="http://schemas.openxmlformats.org/officeDocument/2006/relationships/hyperlink" Target="http://es.wikipedia.org/wiki/Tirosina" TargetMode="External"/><Relationship Id="rId2" Type="http://schemas.openxmlformats.org/officeDocument/2006/relationships/hyperlink" Target="http://es.wikipedia.org/wiki/Error_cong%C3%A9nito_del_metabolism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Amino%C3%A1cido" TargetMode="External"/><Relationship Id="rId11" Type="http://schemas.openxmlformats.org/officeDocument/2006/relationships/image" Target="../media/image7.jpeg"/><Relationship Id="rId5" Type="http://schemas.openxmlformats.org/officeDocument/2006/relationships/hyperlink" Target="http://es.wikipedia.org/wiki/Metabolismo" TargetMode="External"/><Relationship Id="rId10" Type="http://schemas.openxmlformats.org/officeDocument/2006/relationships/hyperlink" Target="http://www.suite101.net/content/trastorno-deficit-de-atencion-e-hiperactividad-causas-sintomas-a31279" TargetMode="External"/><Relationship Id="rId4" Type="http://schemas.openxmlformats.org/officeDocument/2006/relationships/hyperlink" Target="http://es.wikipedia.org/wiki/Fenilalanina_hidroxilasa" TargetMode="External"/><Relationship Id="rId9" Type="http://schemas.openxmlformats.org/officeDocument/2006/relationships/hyperlink" Target="http://es.wikipedia.org/wiki/H%C3%ADgad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20" y="2643182"/>
            <a:ext cx="8572560" cy="4500594"/>
          </a:xfrm>
        </p:spPr>
        <p:txBody>
          <a:bodyPr>
            <a:normAutofit/>
          </a:bodyPr>
          <a:lstStyle/>
          <a:p>
            <a:pPr fontAlgn="base"/>
            <a:r>
              <a:rPr lang="es-CL" sz="1800" b="0" dirty="0" smtClean="0"/>
              <a:t>se refiere a un grupo de personas con poca o quizás ningún pigmento en sus</a:t>
            </a:r>
          </a:p>
          <a:p>
            <a:pPr fontAlgn="base"/>
            <a:r>
              <a:rPr lang="es-CL" sz="1800" b="0" dirty="0" smtClean="0"/>
              <a:t>ojos, piel y pelo. Esto sucede por que no han heredado las cantidades necesarias de un</a:t>
            </a:r>
          </a:p>
          <a:p>
            <a:pPr fontAlgn="base"/>
            <a:r>
              <a:rPr lang="es-CL" sz="1800" b="0" dirty="0" smtClean="0"/>
              <a:t>Pigmento llamado melamino.</a:t>
            </a:r>
          </a:p>
          <a:p>
            <a:pPr algn="just" fontAlgn="base"/>
            <a:endParaRPr lang="es-CL" sz="2800" dirty="0" smtClean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928726" y="357166"/>
            <a:ext cx="7772400" cy="1285884"/>
          </a:xfrm>
        </p:spPr>
        <p:txBody>
          <a:bodyPr/>
          <a:lstStyle/>
          <a:p>
            <a:r>
              <a:rPr lang="es-CL" dirty="0" smtClean="0">
                <a:latin typeface="Comic Sans MS" pitchFamily="66" charset="0"/>
              </a:rPr>
              <a:t>El albinismo</a:t>
            </a:r>
            <a:endParaRPr lang="es-CL" dirty="0">
              <a:latin typeface="Comic Sans MS" pitchFamily="66" charset="0"/>
            </a:endParaRPr>
          </a:p>
        </p:txBody>
      </p:sp>
      <p:pic>
        <p:nvPicPr>
          <p:cNvPr id="26626" name="Picture 2" descr="http://t0.gstatic.com/images?q=tbn:ANd9GcQSL6sRbzH8dx5PuRflhkv7u78Lq84AnF5nu58x7ytV3yAkfmf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929066"/>
            <a:ext cx="1273779" cy="2571744"/>
          </a:xfrm>
          <a:prstGeom prst="rect">
            <a:avLst/>
          </a:prstGeom>
          <a:noFill/>
        </p:spPr>
      </p:pic>
      <p:pic>
        <p:nvPicPr>
          <p:cNvPr id="26628" name="Picture 4" descr="http://t2.gstatic.com/images?q=tbn:ANd9GcQJV5b8MTscU6ixRJNtPLbA5oAAgpngvT3aI5kkZ4w9ZFRSUCx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214290"/>
            <a:ext cx="1787727" cy="2166943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1643042" y="4071942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dirty="0" smtClean="0">
                <a:hlinkClick r:id="rId4"/>
              </a:rPr>
              <a:t>Síntomas del albinismo:</a:t>
            </a:r>
          </a:p>
          <a:p>
            <a:r>
              <a:rPr lang="es-CL" dirty="0" smtClean="0">
                <a:hlinkClick r:id="rId4"/>
              </a:rPr>
              <a:t>Palidez</a:t>
            </a:r>
            <a:endParaRPr lang="es-CL" dirty="0"/>
          </a:p>
          <a:p>
            <a:r>
              <a:rPr lang="es-CL" dirty="0">
                <a:hlinkClick r:id="rId5"/>
              </a:rPr>
              <a:t>Síntomas del cabello</a:t>
            </a:r>
            <a:endParaRPr lang="es-CL" dirty="0"/>
          </a:p>
          <a:p>
            <a:r>
              <a:rPr lang="es-CL" u="sng" dirty="0">
                <a:hlinkClick r:id="rId6"/>
              </a:rPr>
              <a:t>Síntomas oculares</a:t>
            </a:r>
            <a:endParaRPr lang="es-CL" dirty="0"/>
          </a:p>
          <a:p>
            <a:r>
              <a:rPr lang="es-CL" dirty="0">
                <a:hlinkClick r:id="rId7"/>
              </a:rPr>
              <a:t>Nistagmo</a:t>
            </a:r>
            <a:endParaRPr lang="es-CL" dirty="0"/>
          </a:p>
          <a:p>
            <a:r>
              <a:rPr lang="es-CL" dirty="0">
                <a:hlinkClick r:id="rId8"/>
              </a:rPr>
              <a:t>Astigmatismo</a:t>
            </a:r>
            <a:endParaRPr lang="es-CL" dirty="0"/>
          </a:p>
          <a:p>
            <a:r>
              <a:rPr lang="es-CL" dirty="0">
                <a:hlinkClick r:id="rId9"/>
              </a:rPr>
              <a:t>Fotofobia</a:t>
            </a:r>
            <a:endParaRPr lang="es-CL" dirty="0"/>
          </a:p>
          <a:p>
            <a:r>
              <a:rPr lang="es-CL" dirty="0">
                <a:hlinkClick r:id="rId10"/>
              </a:rPr>
              <a:t>Miopía</a:t>
            </a:r>
            <a:endParaRPr lang="es-CL" dirty="0"/>
          </a:p>
          <a:p>
            <a:r>
              <a:rPr lang="es-CL" dirty="0">
                <a:hlinkClick r:id="rId11"/>
              </a:rPr>
              <a:t>Deterioro de la visión</a:t>
            </a:r>
            <a:endParaRPr lang="es-C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2714620"/>
            <a:ext cx="6400800" cy="1752600"/>
          </a:xfrm>
        </p:spPr>
        <p:txBody>
          <a:bodyPr/>
          <a:lstStyle/>
          <a:p>
            <a:r>
              <a:rPr lang="es-CL" b="0" dirty="0" smtClean="0"/>
              <a:t>Presencia en la </a:t>
            </a:r>
            <a:r>
              <a:rPr lang="es-CL" b="0" dirty="0" smtClean="0">
                <a:hlinkClick r:id="rId2" tooltip="Orina"/>
              </a:rPr>
              <a:t>orina</a:t>
            </a:r>
            <a:r>
              <a:rPr lang="es-CL" b="0" dirty="0" smtClean="0"/>
              <a:t> de alcaptona (o ácido homogentísico), que es un producto de la degradación incompleta de ácidos amínicos aromáticos, la </a:t>
            </a:r>
            <a:r>
              <a:rPr lang="es-CL" b="0" dirty="0" smtClean="0">
                <a:hlinkClick r:id="rId3" tooltip="Fenilalanina"/>
              </a:rPr>
              <a:t>fenilalanina</a:t>
            </a:r>
            <a:r>
              <a:rPr lang="es-CL" b="0" dirty="0" smtClean="0"/>
              <a:t> </a:t>
            </a:r>
            <a:r>
              <a:rPr lang="es-CL" b="0" dirty="0" smtClean="0">
                <a:hlinkClick r:id="rId4" tooltip="Y"/>
              </a:rPr>
              <a:t>y</a:t>
            </a:r>
            <a:r>
              <a:rPr lang="es-CL" b="0" dirty="0" smtClean="0"/>
              <a:t> la </a:t>
            </a:r>
            <a:r>
              <a:rPr lang="es-CL" b="0" dirty="0" smtClean="0">
                <a:hlinkClick r:id="rId5" tooltip="Tirosina"/>
              </a:rPr>
              <a:t>tirosina</a:t>
            </a:r>
            <a:r>
              <a:rPr lang="es-CL" b="0" dirty="0" smtClean="0"/>
              <a:t>.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500098" y="357166"/>
            <a:ext cx="7772400" cy="1752600"/>
          </a:xfrm>
        </p:spPr>
        <p:txBody>
          <a:bodyPr>
            <a:normAutofit/>
          </a:bodyPr>
          <a:lstStyle/>
          <a:p>
            <a:r>
              <a:rPr lang="es-CL" sz="4800" dirty="0" smtClean="0"/>
              <a:t>La alcaptonuria</a:t>
            </a:r>
            <a:endParaRPr lang="es-CL" sz="4800" dirty="0"/>
          </a:p>
        </p:txBody>
      </p:sp>
      <p:pic>
        <p:nvPicPr>
          <p:cNvPr id="13314" name="Picture 2" descr="http://t1.gstatic.com/images?q=tbn:ANd9GcQmygd16vAPS75CKF7l3yDWkjs3xBjmZpv0FNOO7X6duBEYrim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388" y="642918"/>
            <a:ext cx="2505075" cy="1819276"/>
          </a:xfrm>
          <a:prstGeom prst="rect">
            <a:avLst/>
          </a:prstGeom>
          <a:noFill/>
        </p:spPr>
      </p:pic>
      <p:pic>
        <p:nvPicPr>
          <p:cNvPr id="13316" name="Picture 4" descr="http://t0.gstatic.com/images?q=tbn:ANd9GcSQK9LGWiPvuMCZCANQO82oEh8IfnmM_IcPP391FuZrOewpY2-n6w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20" y="4500570"/>
            <a:ext cx="2590800" cy="1762126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6286512" y="2643182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dirty="0">
                <a:hlinkClick r:id="rId8"/>
              </a:rPr>
              <a:t>Orina oscura</a:t>
            </a:r>
            <a:endParaRPr lang="es-CL" dirty="0"/>
          </a:p>
          <a:p>
            <a:r>
              <a:rPr lang="es-CL" dirty="0">
                <a:hlinkClick r:id="rId9"/>
              </a:rPr>
              <a:t>Artritis</a:t>
            </a:r>
            <a:endParaRPr lang="es-CL" dirty="0"/>
          </a:p>
          <a:p>
            <a:r>
              <a:rPr lang="es-CL" u="sng" dirty="0">
                <a:hlinkClick r:id="rId10"/>
              </a:rPr>
              <a:t>Piel azul</a:t>
            </a:r>
            <a:endParaRPr lang="es-CL" dirty="0"/>
          </a:p>
          <a:p>
            <a:r>
              <a:rPr lang="es-CL" dirty="0">
                <a:hlinkClick r:id="rId11"/>
              </a:rPr>
              <a:t>Piel oscura</a:t>
            </a:r>
            <a:endParaRPr lang="es-CL" dirty="0"/>
          </a:p>
          <a:p>
            <a:r>
              <a:rPr lang="es-CL" dirty="0">
                <a:hlinkClick r:id="rId12"/>
              </a:rPr>
              <a:t>Articulaciones rígidas</a:t>
            </a:r>
            <a:endParaRPr lang="es-CL" dirty="0"/>
          </a:p>
          <a:p>
            <a:r>
              <a:rPr lang="es-CL" dirty="0">
                <a:hlinkClick r:id="rId13"/>
              </a:rPr>
              <a:t>Dolor articular</a:t>
            </a:r>
            <a:endParaRPr lang="es-CL" dirty="0"/>
          </a:p>
          <a:p>
            <a:r>
              <a:rPr lang="es-CL" dirty="0">
                <a:hlinkClick r:id="rId14"/>
              </a:rPr>
              <a:t>Inflamación articular</a:t>
            </a:r>
            <a:endParaRPr lang="es-CL" dirty="0"/>
          </a:p>
          <a:p>
            <a:r>
              <a:rPr lang="es-CL" dirty="0">
                <a:hlinkClick r:id="rId15"/>
              </a:rPr>
              <a:t>Osteoartritis</a:t>
            </a:r>
            <a:endParaRPr lang="es-CL" dirty="0"/>
          </a:p>
          <a:p>
            <a:r>
              <a:rPr lang="es-CL" dirty="0">
                <a:hlinkClick r:id="rId8"/>
              </a:rPr>
              <a:t>Orina oscura</a:t>
            </a:r>
            <a:endParaRPr lang="es-CL" dirty="0"/>
          </a:p>
          <a:p>
            <a:r>
              <a:rPr lang="es-CL" dirty="0">
                <a:hlinkClick r:id="rId16"/>
              </a:rPr>
              <a:t>Síntomas de la columna</a:t>
            </a:r>
            <a:endParaRPr lang="es-CL" dirty="0"/>
          </a:p>
          <a:p>
            <a:r>
              <a:rPr lang="es-CL" dirty="0">
                <a:hlinkClick r:id="rId17"/>
              </a:rPr>
              <a:t>Síntomas articulares</a:t>
            </a:r>
            <a:endParaRPr lang="es-CL" dirty="0"/>
          </a:p>
          <a:p>
            <a:r>
              <a:rPr lang="es-CL" dirty="0">
                <a:hlinkClick r:id="rId18"/>
              </a:rPr>
              <a:t>Síntomas cardiacos</a:t>
            </a:r>
            <a:endParaRPr lang="es-CL" dirty="0"/>
          </a:p>
          <a:p>
            <a:r>
              <a:rPr lang="es-CL" dirty="0">
                <a:hlinkClick r:id="rId10"/>
              </a:rPr>
              <a:t>Piel azul</a:t>
            </a:r>
            <a:endParaRPr lang="es-CL" dirty="0"/>
          </a:p>
          <a:p>
            <a:r>
              <a:rPr lang="es-CL" dirty="0">
                <a:hlinkClick r:id="rId19"/>
              </a:rPr>
              <a:t>Síntomas del sudor</a:t>
            </a:r>
            <a:endParaRPr lang="es-C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fenilcetonuria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L" dirty="0" smtClean="0"/>
              <a:t>es un </a:t>
            </a:r>
            <a:r>
              <a:rPr lang="es-CL" dirty="0" smtClean="0">
                <a:hlinkClick r:id="rId2" tooltip="Error congénito del metabolismo"/>
              </a:rPr>
              <a:t>error congénito del metabolismo</a:t>
            </a:r>
            <a:r>
              <a:rPr lang="es-CL" dirty="0" smtClean="0"/>
              <a:t> causado por la carencia de la </a:t>
            </a:r>
            <a:r>
              <a:rPr lang="es-CL" dirty="0" smtClean="0">
                <a:hlinkClick r:id="rId3" tooltip="Enzima"/>
              </a:rPr>
              <a:t>enzima</a:t>
            </a:r>
            <a:r>
              <a:rPr lang="es-CL" dirty="0" smtClean="0"/>
              <a:t> </a:t>
            </a:r>
            <a:r>
              <a:rPr lang="es-CL" dirty="0" smtClean="0">
                <a:hlinkClick r:id="rId4" tooltip="Fenilalanina hidroxilasa"/>
              </a:rPr>
              <a:t>fenilalanina hidroxilasa</a:t>
            </a:r>
            <a:r>
              <a:rPr lang="es-CL" dirty="0" smtClean="0"/>
              <a:t>, lo que se traduce en la incapacidad de </a:t>
            </a:r>
            <a:r>
              <a:rPr lang="es-CL" dirty="0" smtClean="0">
                <a:hlinkClick r:id="rId5" tooltip="Metabolismo"/>
              </a:rPr>
              <a:t>metabolizar</a:t>
            </a:r>
            <a:r>
              <a:rPr lang="es-CL" dirty="0" smtClean="0"/>
              <a:t> el </a:t>
            </a:r>
            <a:r>
              <a:rPr lang="es-CL" dirty="0" smtClean="0">
                <a:hlinkClick r:id="rId6" tooltip="Aminoácido"/>
              </a:rPr>
              <a:t>aminoácido</a:t>
            </a:r>
            <a:r>
              <a:rPr lang="es-CL" dirty="0" smtClean="0"/>
              <a:t> </a:t>
            </a:r>
            <a:r>
              <a:rPr lang="es-CL" dirty="0" smtClean="0">
                <a:hlinkClick r:id="rId7" tooltip="Tirosina"/>
              </a:rPr>
              <a:t>tirosina</a:t>
            </a:r>
            <a:r>
              <a:rPr lang="es-CL" dirty="0" smtClean="0"/>
              <a:t> a partir de </a:t>
            </a:r>
            <a:r>
              <a:rPr lang="es-CL" dirty="0" smtClean="0">
                <a:hlinkClick r:id="rId8" tooltip="Fenilalanina"/>
              </a:rPr>
              <a:t>fenilalanina</a:t>
            </a:r>
            <a:r>
              <a:rPr lang="es-CL" dirty="0" smtClean="0"/>
              <a:t> en </a:t>
            </a:r>
            <a:r>
              <a:rPr lang="es-CL" dirty="0" smtClean="0"/>
              <a:t>el </a:t>
            </a:r>
            <a:r>
              <a:rPr lang="es-CL" u="sng" dirty="0" smtClean="0">
                <a:hlinkClick r:id="rId9" tooltip="Hígado"/>
              </a:rPr>
              <a:t>hígado</a:t>
            </a:r>
            <a:r>
              <a:rPr lang="es-CL" dirty="0" smtClean="0"/>
              <a:t>.</a:t>
            </a:r>
          </a:p>
          <a:p>
            <a:pPr>
              <a:buNone/>
            </a:pPr>
            <a:r>
              <a:rPr lang="es-CL" dirty="0" smtClean="0"/>
              <a:t>Síntomas:</a:t>
            </a:r>
          </a:p>
          <a:p>
            <a:r>
              <a:rPr lang="es-CL" sz="2400" dirty="0" smtClean="0"/>
              <a:t>Retraso en las habilidades sociales</a:t>
            </a:r>
            <a:r>
              <a:rPr lang="es-CL" sz="2400" dirty="0" smtClean="0"/>
              <a:t>.</a:t>
            </a:r>
          </a:p>
          <a:p>
            <a:r>
              <a:rPr lang="es-CL" sz="2400" b="1" u="sng" dirty="0" smtClean="0">
                <a:hlinkClick r:id="rId10"/>
              </a:rPr>
              <a:t>Hiperactividad</a:t>
            </a:r>
            <a:r>
              <a:rPr lang="es-CL" sz="2400" dirty="0" smtClean="0"/>
              <a:t>.</a:t>
            </a:r>
          </a:p>
          <a:p>
            <a:r>
              <a:rPr lang="es-CL" sz="2400" dirty="0" smtClean="0"/>
              <a:t>Microcefalia</a:t>
            </a:r>
          </a:p>
          <a:p>
            <a:r>
              <a:rPr lang="es-CL" sz="2400" dirty="0" smtClean="0"/>
              <a:t>Movimientos </a:t>
            </a:r>
            <a:r>
              <a:rPr lang="es-CL" sz="2400" dirty="0" smtClean="0"/>
              <a:t>espasmódicos de los brazos y las piernas</a:t>
            </a:r>
            <a:r>
              <a:rPr lang="es-CL" sz="2400" dirty="0" smtClean="0"/>
              <a:t>.</a:t>
            </a:r>
          </a:p>
          <a:p>
            <a:r>
              <a:rPr lang="es-CL" sz="2400" dirty="0" smtClean="0"/>
              <a:t>Retraso </a:t>
            </a:r>
            <a:r>
              <a:rPr lang="es-CL" sz="2400" dirty="0" smtClean="0"/>
              <a:t>mental</a:t>
            </a:r>
            <a:r>
              <a:rPr lang="es-CL" sz="2400" dirty="0" smtClean="0"/>
              <a:t>.</a:t>
            </a:r>
          </a:p>
          <a:p>
            <a:r>
              <a:rPr lang="es-CL" sz="2400" dirty="0" smtClean="0"/>
              <a:t>Convulsiones.</a:t>
            </a:r>
          </a:p>
          <a:p>
            <a:r>
              <a:rPr lang="es-CL" sz="2400" dirty="0" smtClean="0"/>
              <a:t>Erupción </a:t>
            </a:r>
            <a:r>
              <a:rPr lang="es-CL" sz="2400" dirty="0" smtClean="0"/>
              <a:t>cutánea.</a:t>
            </a:r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pic>
        <p:nvPicPr>
          <p:cNvPr id="27650" name="Picture 2" descr="http://t1.gstatic.com/images?q=tbn:ANd9GcQXdcV4YmMmXlAl_D1bOV41cito3e0ZiGFx2V-77AJFqORzPBA2hA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286512" y="4643446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53</TotalTime>
  <Words>94</Words>
  <Application>Microsoft Office PowerPoint</Application>
  <PresentationFormat>Presentación en pantalla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Civil</vt:lpstr>
      <vt:lpstr>El albinismo</vt:lpstr>
      <vt:lpstr>La alcaptonuria</vt:lpstr>
      <vt:lpstr>fenilcetonuria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albinismo</dc:title>
  <dc:creator>Alumno</dc:creator>
  <cp:lastModifiedBy>Alumno</cp:lastModifiedBy>
  <cp:revision>6</cp:revision>
  <dcterms:created xsi:type="dcterms:W3CDTF">2013-03-14T14:52:44Z</dcterms:created>
  <dcterms:modified xsi:type="dcterms:W3CDTF">2013-03-14T15:45:50Z</dcterms:modified>
</cp:coreProperties>
</file>