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5" r:id="rId5"/>
    <p:sldId id="267" r:id="rId6"/>
    <p:sldId id="273" r:id="rId7"/>
    <p:sldId id="271" r:id="rId8"/>
    <p:sldId id="276" r:id="rId9"/>
    <p:sldId id="279" r:id="rId10"/>
    <p:sldId id="269" r:id="rId11"/>
    <p:sldId id="268" r:id="rId12"/>
    <p:sldId id="272" r:id="rId13"/>
    <p:sldId id="274" r:id="rId14"/>
    <p:sldId id="278" r:id="rId15"/>
    <p:sldId id="277" r:id="rId16"/>
    <p:sldId id="280" r:id="rId1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9611-3A98-48EE-8047-F86EE31C83BA}" type="datetimeFigureOut">
              <a:rPr lang="es-EC" smtClean="0"/>
              <a:t>6/7/2020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1F53-A980-4A75-9B55-D08BEF897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24306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9611-3A98-48EE-8047-F86EE31C83BA}" type="datetimeFigureOut">
              <a:rPr lang="es-EC" smtClean="0"/>
              <a:t>6/7/2020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1F53-A980-4A75-9B55-D08BEF897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0492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9611-3A98-48EE-8047-F86EE31C83BA}" type="datetimeFigureOut">
              <a:rPr lang="es-EC" smtClean="0"/>
              <a:t>6/7/2020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1F53-A980-4A75-9B55-D08BEF897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485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9611-3A98-48EE-8047-F86EE31C83BA}" type="datetimeFigureOut">
              <a:rPr lang="es-EC" smtClean="0"/>
              <a:t>6/7/2020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1F53-A980-4A75-9B55-D08BEF897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26496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9611-3A98-48EE-8047-F86EE31C83BA}" type="datetimeFigureOut">
              <a:rPr lang="es-EC" smtClean="0"/>
              <a:t>6/7/2020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1F53-A980-4A75-9B55-D08BEF897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7119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9611-3A98-48EE-8047-F86EE31C83BA}" type="datetimeFigureOut">
              <a:rPr lang="es-EC" smtClean="0"/>
              <a:t>6/7/2020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1F53-A980-4A75-9B55-D08BEF897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6340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9611-3A98-48EE-8047-F86EE31C83BA}" type="datetimeFigureOut">
              <a:rPr lang="es-EC" smtClean="0"/>
              <a:t>6/7/2020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1F53-A980-4A75-9B55-D08BEF897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10441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9611-3A98-48EE-8047-F86EE31C83BA}" type="datetimeFigureOut">
              <a:rPr lang="es-EC" smtClean="0"/>
              <a:t>6/7/2020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1F53-A980-4A75-9B55-D08BEF897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6789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9611-3A98-48EE-8047-F86EE31C83BA}" type="datetimeFigureOut">
              <a:rPr lang="es-EC" smtClean="0"/>
              <a:t>6/7/2020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1F53-A980-4A75-9B55-D08BEF897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10014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9611-3A98-48EE-8047-F86EE31C83BA}" type="datetimeFigureOut">
              <a:rPr lang="es-EC" smtClean="0"/>
              <a:t>6/7/2020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1F53-A980-4A75-9B55-D08BEF897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67600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9611-3A98-48EE-8047-F86EE31C83BA}" type="datetimeFigureOut">
              <a:rPr lang="es-EC" smtClean="0"/>
              <a:t>6/7/2020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1F53-A980-4A75-9B55-D08BEF897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12398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69611-3A98-48EE-8047-F86EE31C83BA}" type="datetimeFigureOut">
              <a:rPr lang="es-EC" smtClean="0"/>
              <a:t>6/7/2020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71F53-A980-4A75-9B55-D08BEF897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0417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6.png"/><Relationship Id="rId7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0" y="5243472"/>
            <a:ext cx="12179120" cy="161452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9549" y="43752"/>
            <a:ext cx="6082183" cy="1925373"/>
          </a:xfrm>
        </p:spPr>
        <p:txBody>
          <a:bodyPr>
            <a:normAutofit/>
          </a:bodyPr>
          <a:lstStyle/>
          <a:p>
            <a:r>
              <a:rPr lang="es-E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internet y otras tecnologías </a:t>
            </a:r>
            <a:endParaRPr lang="es-EC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299" y="0"/>
            <a:ext cx="5304702" cy="5243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ángulo 13"/>
          <p:cNvSpPr/>
          <p:nvPr/>
        </p:nvSpPr>
        <p:spPr>
          <a:xfrm>
            <a:off x="148109" y="5490721"/>
            <a:ext cx="528463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CONVERGENCIA DE MEDIOS EDUCATIVOS, AULA INVERSA </a:t>
            </a:r>
          </a:p>
          <a:p>
            <a:r>
              <a:rPr lang="es-ES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 OFFICE</a:t>
            </a:r>
            <a:endParaRPr lang="es-EC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0" t="45976" r="29725" b="2084"/>
          <a:stretch/>
        </p:blipFill>
        <p:spPr>
          <a:xfrm>
            <a:off x="5223778" y="5243472"/>
            <a:ext cx="1663520" cy="1614528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7774544" y="5813886"/>
            <a:ext cx="3970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MSc</a:t>
            </a:r>
            <a:r>
              <a:rPr lang="es-E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Digna Mejía Caguana </a:t>
            </a:r>
            <a:endParaRPr lang="es-EC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731" y="2092750"/>
            <a:ext cx="4210807" cy="2742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06941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3506" y="173177"/>
            <a:ext cx="8408831" cy="952767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Conexión del ordenador a Internet</a:t>
            </a:r>
            <a:r>
              <a:rPr lang="es-E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567744" y="1003507"/>
            <a:ext cx="6760201" cy="459668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 ordenadores que conforman Internet están conectados entre sí a través de diferentes sistemas de telecomunicaciones.</a:t>
            </a:r>
          </a:p>
          <a:p>
            <a:pPr marL="0" indent="0" algn="just">
              <a:buNone/>
            </a:pPr>
            <a:endPara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Cable de cobre: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utiliza el sistema telefónico.</a:t>
            </a:r>
          </a:p>
          <a:p>
            <a:pPr algn="just"/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Cable coaxial: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tiene mayor capacidad que el cable de cobre y es menos sensible a las interferencias, se usa en la televisión por cable.</a:t>
            </a:r>
          </a:p>
          <a:p>
            <a:pPr lvl="0" algn="just"/>
            <a:r>
              <a:rPr lang="es-E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Fibra óptica: </a:t>
            </a:r>
            <a:r>
              <a:rPr lang="es-E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está compuesta por filamentos de fibra de vidrio. Permite mayor velocidad de transmisión.</a:t>
            </a:r>
          </a:p>
          <a:p>
            <a:pPr marL="0" indent="0">
              <a:buNone/>
            </a:pP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" y="5559438"/>
            <a:ext cx="12180864" cy="129856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40946"/>
            <a:ext cx="5371042" cy="129856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178" y="5559438"/>
            <a:ext cx="1510463" cy="129856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6336" y="5948820"/>
            <a:ext cx="4072481" cy="68281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301" y="1357898"/>
            <a:ext cx="4368516" cy="311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88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1378710" y="-13402"/>
            <a:ext cx="9773992" cy="96591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Conexión del ordenador a Internet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" y="5559438"/>
            <a:ext cx="12180864" cy="129856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40946"/>
            <a:ext cx="5371042" cy="129856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178" y="5559438"/>
            <a:ext cx="1510463" cy="129856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6336" y="5948820"/>
            <a:ext cx="4072481" cy="68281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953589" y="1385245"/>
            <a:ext cx="6361611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Satélites: </a:t>
            </a:r>
            <a:r>
              <a:rPr lang="es-E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unido a los sistemas de microondas y de telefonía móvil, la información viaja en el aire a través de ondas</a:t>
            </a:r>
            <a:r>
              <a:rPr lang="es-E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Telefonía </a:t>
            </a:r>
            <a:r>
              <a:rPr lang="es-E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móvil:</a:t>
            </a:r>
            <a:endParaRPr lang="es-E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es-E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 </a:t>
            </a:r>
            <a:r>
              <a:rPr lang="es-E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 de conexión ha avanzado desde el GMS, GPRS, al </a:t>
            </a:r>
            <a:r>
              <a:rPr lang="es-E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s-E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por ello que tenemos un apartado especial para los distintos tipos de redes móviles.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es-E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sistemas de telecomunicación determinan la cantidad de información que puede intercambiarse y la velocidad con la que viajan los datos.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073" y="1227411"/>
            <a:ext cx="2952750" cy="20288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424" y="3058790"/>
            <a:ext cx="4738576" cy="250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52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3100" y="304673"/>
            <a:ext cx="7417158" cy="1325563"/>
          </a:xfrm>
        </p:spPr>
        <p:txBody>
          <a:bodyPr/>
          <a:lstStyle/>
          <a:p>
            <a:r>
              <a:rPr lang="es-ES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Ventajas del uso de internet</a:t>
            </a:r>
            <a:endParaRPr lang="es-EC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181377" y="1896698"/>
            <a:ext cx="8949744" cy="2707739"/>
          </a:xfrm>
        </p:spPr>
        <p:txBody>
          <a:bodyPr numCol="2">
            <a:noAutofit/>
          </a:bodyPr>
          <a:lstStyle/>
          <a:p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Velocidad en la comunicación.</a:t>
            </a:r>
          </a:p>
          <a:p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Acceso a múltiples contenidos.</a:t>
            </a:r>
          </a:p>
          <a:p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Difusión de contenidos propios.</a:t>
            </a:r>
          </a:p>
          <a:p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Simplificación de procesos.</a:t>
            </a:r>
          </a:p>
          <a:p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Masificación del conocimiento.</a:t>
            </a:r>
          </a:p>
          <a:p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Espíritu colaborativo.</a:t>
            </a:r>
          </a:p>
          <a:p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Interacción con grupos de interés.</a:t>
            </a:r>
          </a:p>
          <a:p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Generación de nuevos empleos.</a:t>
            </a:r>
          </a:p>
          <a:p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Acceso a nuevos formatos de entretenimiento.</a:t>
            </a:r>
          </a:p>
          <a:p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Nuevas dinámicas sociales.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" y="5559438"/>
            <a:ext cx="12180864" cy="129856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40946"/>
            <a:ext cx="5371042" cy="129856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178" y="5559438"/>
            <a:ext cx="1510463" cy="129856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6336" y="5948820"/>
            <a:ext cx="4072481" cy="68281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684" y="3065172"/>
            <a:ext cx="3211133" cy="22995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359" y="383083"/>
            <a:ext cx="3073221" cy="207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9315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3209" y="90054"/>
            <a:ext cx="7533068" cy="1325563"/>
          </a:xfrm>
        </p:spPr>
        <p:txBody>
          <a:bodyPr/>
          <a:lstStyle/>
          <a:p>
            <a:r>
              <a:rPr lang="es-E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Desventajas del uso de internet</a:t>
            </a:r>
            <a:endParaRPr lang="es-EC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838200" y="2016738"/>
            <a:ext cx="8808077" cy="2913801"/>
          </a:xfrm>
        </p:spPr>
        <p:txBody>
          <a:bodyPr numCol="2">
            <a:noAutofit/>
          </a:bodyPr>
          <a:lstStyle/>
          <a:p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Uso de datos personales con fines desconocidos.</a:t>
            </a:r>
          </a:p>
          <a:p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Estimula el sedentarismo.</a:t>
            </a:r>
          </a:p>
          <a:p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Delincuencia digital.</a:t>
            </a:r>
          </a:p>
          <a:p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Acoso en línea.</a:t>
            </a:r>
          </a:p>
          <a:p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Publicidad invasiva.</a:t>
            </a:r>
          </a:p>
          <a:p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Spam.</a:t>
            </a:r>
          </a:p>
          <a:p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Noticias falsas.</a:t>
            </a:r>
          </a:p>
          <a:p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Exposición a contenido inapropiado.</a:t>
            </a:r>
          </a:p>
          <a:p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Puede generar adicción.</a:t>
            </a:r>
          </a:p>
          <a:p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Limita la comunicación cara a cara.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" y="5559438"/>
            <a:ext cx="12180864" cy="129856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40946"/>
            <a:ext cx="5371042" cy="129856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178" y="5559438"/>
            <a:ext cx="1510463" cy="129856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6336" y="5948820"/>
            <a:ext cx="4072481" cy="68281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11" y="1184388"/>
            <a:ext cx="2983606" cy="201339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6" y="327551"/>
            <a:ext cx="2073843" cy="14516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062" y="3826679"/>
            <a:ext cx="2648755" cy="171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63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19064" y="62092"/>
            <a:ext cx="4326228" cy="873743"/>
          </a:xfrm>
        </p:spPr>
        <p:txBody>
          <a:bodyPr/>
          <a:lstStyle/>
          <a:p>
            <a:r>
              <a:rPr lang="es-E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Otras tecnologías </a:t>
            </a:r>
            <a:endParaRPr lang="es-EC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838200" y="935835"/>
            <a:ext cx="10515600" cy="44787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muchas las aplicaciones e innovaciones que han alimentado el crecimiento de la red a través de los años. 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Entre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más significativas están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Wortd</a:t>
            </a:r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 Web (WWW),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creada en 1989 por Sir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Bemers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-Lee, Sir Sam Walker y Robert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Caillau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 una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plataforma que permite acceder fácilmente a los datos en la red. </a:t>
            </a:r>
            <a:endPara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 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máquinas de búsqueda (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search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engines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Google y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Yahoo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que son sitios web que permiten encontrar fácilmente otros sitios web u objetos específicos como documentos, imágenes, etc., utilizando palabras claves, oraciones o contenidos de referencia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correo electrónico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ha hecho de la Internet algo irresistible como tecnología de comunicación para empresas e 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individuos.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foros,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incluyen sistemas de boletines y que permiten la creación de comunidades para discusión de temas como música, salud,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polltica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deportes, religión, etc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" y="5559438"/>
            <a:ext cx="12180864" cy="129856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40946"/>
            <a:ext cx="5371042" cy="129856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178" y="5559438"/>
            <a:ext cx="1510463" cy="129856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6336" y="5948820"/>
            <a:ext cx="4072481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50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336327" y="1070889"/>
            <a:ext cx="8241004" cy="454209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redes sociales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permiten estar más cerca de amigos y conocer más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personas y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movilizar masas para una gran cantidad de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causas. 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blogs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como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Twitter, estas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páginas permiten compartir ideas y pensamientos en tiempo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real.</a:t>
            </a:r>
          </a:p>
          <a:p>
            <a:pPr algn="just"/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portales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intercambio de video, como YouTube, que han resultado una red extremadamente viral, en el sentido de que tiene una capacidad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increíble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propagación de la información. </a:t>
            </a:r>
          </a:p>
          <a:p>
            <a:pPr algn="just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proveedores de servicio de Internet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los cuales son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compañías que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proveen a los usuarios el acceso a la Internet por medio de conexiones que utilizan diversas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tecnologías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comunicación.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" y="5559438"/>
            <a:ext cx="12180864" cy="129856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40946"/>
            <a:ext cx="5371042" cy="129856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178" y="5559438"/>
            <a:ext cx="1510463" cy="129856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6336" y="5948820"/>
            <a:ext cx="4072481" cy="682811"/>
          </a:xfrm>
          <a:prstGeom prst="rect">
            <a:avLst/>
          </a:prstGeom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3695582" y="29227"/>
            <a:ext cx="4326228" cy="873743"/>
          </a:xfrm>
        </p:spPr>
        <p:txBody>
          <a:bodyPr/>
          <a:lstStyle/>
          <a:p>
            <a:r>
              <a:rPr lang="es-E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Otras tecnologías </a:t>
            </a:r>
            <a:endParaRPr lang="es-EC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377" y="1357009"/>
            <a:ext cx="3054439" cy="294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1095778" y="1361985"/>
            <a:ext cx="10515600" cy="30039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“Nuestra </a:t>
            </a: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gloria más grande no consiste en no haberse caído nunca, sino en haberse levantado después de cada </a:t>
            </a:r>
            <a:r>
              <a:rPr lang="es-E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caída”. </a:t>
            </a:r>
          </a:p>
          <a:p>
            <a:pPr marL="0" indent="0">
              <a:buNone/>
            </a:pPr>
            <a:r>
              <a:rPr lang="es-E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Confucio</a:t>
            </a:r>
            <a:endParaRPr lang="es-EC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" y="5559438"/>
            <a:ext cx="12180864" cy="129856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40946"/>
            <a:ext cx="5371042" cy="129856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178" y="5559438"/>
            <a:ext cx="1510463" cy="129856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6336" y="5948820"/>
            <a:ext cx="4072481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38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8802" y="94669"/>
            <a:ext cx="5214870" cy="1077309"/>
          </a:xfrm>
        </p:spPr>
        <p:txBody>
          <a:bodyPr>
            <a:normAutofit fontScale="90000"/>
          </a:bodyPr>
          <a:lstStyle/>
          <a:p>
            <a:r>
              <a:rPr lang="es-E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¿Qué es internet?</a:t>
            </a:r>
            <a:endParaRPr lang="es-EC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258650" y="1045915"/>
            <a:ext cx="6760336" cy="39804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proviene del término ingles </a:t>
            </a:r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Network of </a:t>
            </a:r>
            <a:r>
              <a:rPr lang="es-E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Computers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que significa ‘Red Internacional de Computadoras’ o  ‘Red de redes’.</a:t>
            </a:r>
          </a:p>
          <a:p>
            <a:pPr marL="0" indent="0" algn="just">
              <a:buNone/>
            </a:pPr>
            <a:endPara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una red mundial compuesta por millones de ordenadores interconectados mediante una amplia infraestructura de telecomunicaciones que, entre otras cosas, permite intercambiar información en diferentes formatos: texto, imágenes, sonido, etc.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" y="5559438"/>
            <a:ext cx="12180864" cy="129856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40946"/>
            <a:ext cx="5371042" cy="129856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178" y="5559438"/>
            <a:ext cx="1510463" cy="129856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6336" y="5948820"/>
            <a:ext cx="4072481" cy="68281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34" y="1045915"/>
            <a:ext cx="4299397" cy="391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04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4354" y="56320"/>
            <a:ext cx="5033375" cy="966492"/>
          </a:xfrm>
        </p:spPr>
        <p:txBody>
          <a:bodyPr/>
          <a:lstStyle/>
          <a:p>
            <a:r>
              <a:rPr lang="es-E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Origen del Internet</a:t>
            </a:r>
            <a:endParaRPr lang="es-EC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245773" y="1310469"/>
            <a:ext cx="6927760" cy="3673655"/>
          </a:xfrm>
        </p:spPr>
        <p:txBody>
          <a:bodyPr>
            <a:normAutofit/>
          </a:bodyPr>
          <a:lstStyle/>
          <a:p>
            <a:pPr algn="just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origen se remonta al año 1969 con la creación de ARPANET, una red financiada por el ARPA, un proyecto del Departamento de Defensa de los Estados Unidos. </a:t>
            </a:r>
          </a:p>
          <a:p>
            <a:pPr algn="just"/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objetivo principal de ARPA era situar a los Estados Unidos como líder mundial en tecnología aplicada al entorno militar; de la misma forma, ARPANET tenía entre sus objetivos salvaguardar la información que poseían en sus ordenadores de posibles ataques en tiempos de guerra.</a:t>
            </a:r>
          </a:p>
          <a:p>
            <a:pPr algn="just"/>
            <a:endPara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" y="5559438"/>
            <a:ext cx="12180864" cy="129856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40946"/>
            <a:ext cx="5371042" cy="129856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178" y="5559438"/>
            <a:ext cx="1510463" cy="129856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6336" y="5948820"/>
            <a:ext cx="4072481" cy="68281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63"/>
          <a:stretch/>
        </p:blipFill>
        <p:spPr>
          <a:xfrm>
            <a:off x="7515538" y="1197735"/>
            <a:ext cx="4483279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3632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838199" y="958846"/>
            <a:ext cx="10598239" cy="4374223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es-E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primera interconexión exitosa de Internet se produjo el 5 de diciembre de 1969, entre cuatro puntos diferentes del complejo de la Universidad de California de Los Ángeles, Estados Unidos. El proyecto en aquel entonces se denominó ARPANET (</a:t>
            </a:r>
            <a:r>
              <a:rPr lang="es-E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Advanced</a:t>
            </a:r>
            <a:r>
              <a:rPr lang="es-E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es-E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Proyects</a:t>
            </a:r>
            <a:r>
              <a:rPr lang="es-E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Agency Networks).</a:t>
            </a:r>
          </a:p>
          <a:p>
            <a:pPr algn="just"/>
            <a:endParaRPr lang="es-ES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ARPANET se originó a pedido del Departamento de Defensa de los Estados Unidos, con el objetivo de conectar los centros de investigación y académicos, a través de una red que fuese capaz de soportar hasta un ataque nuclear en caso de guerra.</a:t>
            </a:r>
          </a:p>
          <a:p>
            <a:pPr algn="just"/>
            <a:endParaRPr lang="es-ES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partir de 1983 ARPANET dejó de ser una red de uso exclusivo militar y fue absorbida por la </a:t>
            </a:r>
            <a:r>
              <a:rPr lang="es-E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es-E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es-E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Fundation</a:t>
            </a:r>
            <a:r>
              <a:rPr lang="es-E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(NSF). Recién a partir de 1989 pasó a convertirse en la actual red Internet que evolucionó de manera acelerada y que se mantiene en una mejora continua.</a:t>
            </a:r>
          </a:p>
          <a:p>
            <a:endParaRPr lang="es-ES" dirty="0" smtClean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" y="5559438"/>
            <a:ext cx="12180864" cy="129856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40946"/>
            <a:ext cx="5371042" cy="129856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178" y="5559438"/>
            <a:ext cx="1510463" cy="129856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6336" y="5948820"/>
            <a:ext cx="4072481" cy="68281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308284" y="43504"/>
            <a:ext cx="48542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Origen del Internet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25449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7729" y="26718"/>
            <a:ext cx="10515600" cy="1055107"/>
          </a:xfrm>
        </p:spPr>
        <p:txBody>
          <a:bodyPr/>
          <a:lstStyle/>
          <a:p>
            <a:r>
              <a:rPr lang="es-E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¿Cómo está compuesta una red?</a:t>
            </a:r>
            <a:endParaRPr lang="es-EC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257577" y="1081825"/>
            <a:ext cx="11578108" cy="394093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Una red es el conjunto de ordenadores conectados entre sí, en una red de área local (LAN) coexisten dos tipos de ordenadores: los clientes y los servidores.</a:t>
            </a:r>
          </a:p>
          <a:p>
            <a:pPr algn="just"/>
            <a:r>
              <a:rPr lang="es-E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cliente </a:t>
            </a:r>
          </a:p>
          <a:p>
            <a:pPr marL="0" indent="0" algn="just">
              <a:buNone/>
            </a:pPr>
            <a:r>
              <a:rPr lang="es-E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un ordenador que recibe los servicios de otro sistema más potente denominado servidor.</a:t>
            </a:r>
          </a:p>
          <a:p>
            <a:pPr algn="just"/>
            <a:r>
              <a:rPr lang="es-E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servidor </a:t>
            </a:r>
          </a:p>
          <a:p>
            <a:pPr marL="0" indent="0" algn="just">
              <a:buNone/>
            </a:pPr>
            <a:r>
              <a:rPr lang="es-E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 un ordenador encargado de administrar funciones comunes para los ordenadores clientes. Los servidores poseen mayor capacidad de almacenamiento y procesamiento de información.</a:t>
            </a:r>
          </a:p>
          <a:p>
            <a:endParaRPr lang="es-EC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" y="5559438"/>
            <a:ext cx="12180864" cy="129856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40946"/>
            <a:ext cx="5371042" cy="129856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178" y="5559438"/>
            <a:ext cx="1510463" cy="129856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6336" y="5948820"/>
            <a:ext cx="4072481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83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35749" y="12879"/>
            <a:ext cx="8537620" cy="853561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Características del internet</a:t>
            </a:r>
            <a:endParaRPr lang="es-EC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657896" y="851378"/>
            <a:ext cx="10739907" cy="5005105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s-E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es una red mundial de dispositivos conectados entre sí están  conformada por:</a:t>
            </a:r>
          </a:p>
          <a:p>
            <a:pPr marL="0" indent="0" algn="just">
              <a:buNone/>
            </a:pPr>
            <a:endParaRPr lang="es-ES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 Centros de Procesamiento de Datos (CPD)</a:t>
            </a:r>
          </a:p>
          <a:p>
            <a:pPr marL="0" indent="0" algn="just">
              <a:buNone/>
            </a:pPr>
            <a:r>
              <a:rPr lang="es-E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 ubicaciones físicas de gran tamaño que contienen los recursos informáticos u ordenadores capaces de almacenar y procesar la información de Internet.</a:t>
            </a:r>
          </a:p>
          <a:p>
            <a:pPr algn="just"/>
            <a:r>
              <a:rPr lang="es-E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 servidores (la nube)</a:t>
            </a:r>
          </a:p>
          <a:p>
            <a:pPr marL="0" indent="0" algn="just">
              <a:buNone/>
            </a:pPr>
            <a:r>
              <a:rPr lang="es-E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  <a:r>
              <a:rPr lang="es-E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 programas que permiten alojar la información en los CPD y que permiten el acceso de los dispositivos a través de los diferentes navegadores de Internet, como Google Chrome, Mozilla Firefox, internet Explorer, Safari y Opera, entre otros.</a:t>
            </a:r>
          </a:p>
          <a:p>
            <a:pPr algn="just"/>
            <a:r>
              <a:rPr lang="es-E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 proveedores del Servicio de Internet (PSI)</a:t>
            </a:r>
          </a:p>
          <a:p>
            <a:pPr marL="0" indent="0" algn="just">
              <a:buNone/>
            </a:pPr>
            <a:r>
              <a:rPr lang="es-E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 los servicios brindados por diferentes organizaciones que brindan conexión a la red a los usuarios suscriptos. Actúan como intermediarios entre los dispositivos y los servidores. </a:t>
            </a:r>
            <a:endParaRPr lang="es-ES" sz="3800" dirty="0" smtClean="0"/>
          </a:p>
          <a:p>
            <a:pPr marL="0" indent="0"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" y="5559438"/>
            <a:ext cx="12180864" cy="129856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40946"/>
            <a:ext cx="5371042" cy="129856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178" y="5559438"/>
            <a:ext cx="1510463" cy="129856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6336" y="5948820"/>
            <a:ext cx="4072481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92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6184"/>
            <a:ext cx="7404279" cy="1325563"/>
          </a:xfrm>
        </p:spPr>
        <p:txBody>
          <a:bodyPr/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¿Cómo funciona el internet?</a:t>
            </a:r>
            <a:endParaRPr lang="es-EC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838200" y="1825624"/>
            <a:ext cx="9722476" cy="3507445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s-E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funciona mediante los Centros de Procesamiento de Datos, sus servidores y los Proveedores del Servicio de Internet. Los servidores son el punto de inicio de los datos donde se aloja una página web.</a:t>
            </a:r>
          </a:p>
          <a:p>
            <a:pPr marL="0" indent="0" algn="just">
              <a:buNone/>
            </a:pPr>
            <a:endParaRPr lang="es-ES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lugar que ocupa la página web en el servidor es designado por una dirección de Protocolo de Internet (IP </a:t>
            </a:r>
            <a:r>
              <a:rPr lang="es-E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adress</a:t>
            </a:r>
            <a:r>
              <a:rPr lang="es-E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para su designación en inglés), que consiste en una designación con números y con caracteres. Todos los demás dispositivos que están conectados a una conexión a Internet también tienen designada una dirección IP. </a:t>
            </a:r>
          </a:p>
          <a:p>
            <a:pPr marL="0" indent="0" algn="just">
              <a:buNone/>
            </a:pPr>
            <a:r>
              <a:rPr lang="es-E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través de los IP es que pueden interconectarse los diferentes dispositivos entre sí, a través de Internet.</a:t>
            </a:r>
          </a:p>
          <a:p>
            <a:pPr marL="0" indent="0" algn="just">
              <a:buNone/>
            </a:pPr>
            <a:endParaRPr lang="es-ES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" y="5559438"/>
            <a:ext cx="12180864" cy="129856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40946"/>
            <a:ext cx="5371042" cy="129856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178" y="5559438"/>
            <a:ext cx="1510463" cy="129856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6336" y="5948820"/>
            <a:ext cx="4072481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33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72161" y="0"/>
            <a:ext cx="5858814" cy="880253"/>
          </a:xfrm>
        </p:spPr>
        <p:txBody>
          <a:bodyPr>
            <a:normAutofit/>
          </a:bodyPr>
          <a:lstStyle/>
          <a:p>
            <a:r>
              <a:rPr lang="es-ES" sz="4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Estructura del internet </a:t>
            </a:r>
            <a:endParaRPr lang="es-EC" sz="4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283336" y="1517757"/>
            <a:ext cx="5098842" cy="34041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Internet, no es una red centralizada ni está regida por un solo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organismo.</a:t>
            </a:r>
          </a:p>
          <a:p>
            <a:pPr marL="0" indent="0" algn="just">
              <a:buNone/>
            </a:pP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Corporación de Internet para la Asignación de Nombres y Números (ICANN) es la autoridad que coordina la asignación de identificadores únicos en Internet, incluyendo nombres de dominio, direcciones IP, etc.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" y="5559438"/>
            <a:ext cx="12180864" cy="129856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40946"/>
            <a:ext cx="5371042" cy="129856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178" y="5559438"/>
            <a:ext cx="1510463" cy="129856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6336" y="5948820"/>
            <a:ext cx="4072481" cy="68281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35"/>
          <a:stretch/>
        </p:blipFill>
        <p:spPr>
          <a:xfrm>
            <a:off x="5808372" y="1195985"/>
            <a:ext cx="6014433" cy="404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10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7685" y="40656"/>
            <a:ext cx="10186115" cy="1325563"/>
          </a:xfrm>
        </p:spPr>
        <p:txBody>
          <a:bodyPr>
            <a:normAutofit/>
          </a:bodyPr>
          <a:lstStyle/>
          <a:p>
            <a:r>
              <a:rPr lang="es-ES" sz="4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Actividades que se pueden hacer con internet</a:t>
            </a:r>
            <a:endParaRPr lang="es-EC" sz="4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722289" y="1958648"/>
            <a:ext cx="11160617" cy="3025476"/>
          </a:xfrm>
        </p:spPr>
        <p:txBody>
          <a:bodyPr numCol="2">
            <a:noAutofit/>
          </a:bodyPr>
          <a:lstStyle/>
          <a:p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Trabajar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distancia</a:t>
            </a:r>
          </a:p>
          <a:p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Estudiar a distancia carreras formales y informarles , secundarias , universitarias y de posgrado</a:t>
            </a:r>
          </a:p>
          <a:p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Realizar consultas a expertos sobre distintos temas</a:t>
            </a:r>
          </a:p>
          <a:p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Hacer publicaciones sin costos altos</a:t>
            </a:r>
          </a:p>
          <a:p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Buscar trabajo y oportunidades en el mundo</a:t>
            </a:r>
          </a:p>
          <a:p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Comprar y reservar viene o servicios</a:t>
            </a:r>
          </a:p>
          <a:p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Pagar impuestos y servicios</a:t>
            </a:r>
          </a:p>
          <a:p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Operar cuentas bancarias</a:t>
            </a:r>
          </a:p>
          <a:p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Reserva tickets boletos y pasajes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" y="5559438"/>
            <a:ext cx="12180864" cy="129856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40946"/>
            <a:ext cx="5371042" cy="129856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178" y="5559438"/>
            <a:ext cx="1510463" cy="129856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6336" y="5948820"/>
            <a:ext cx="4072481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738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1323</Words>
  <Application>Microsoft Office PowerPoint</Application>
  <PresentationFormat>Panorámica</PresentationFormat>
  <Paragraphs>103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Tema de Office</vt:lpstr>
      <vt:lpstr>El internet y otras tecnologías </vt:lpstr>
      <vt:lpstr>¿Qué es internet?</vt:lpstr>
      <vt:lpstr>Origen del Internet</vt:lpstr>
      <vt:lpstr>Presentación de PowerPoint</vt:lpstr>
      <vt:lpstr>¿Cómo está compuesta una red?</vt:lpstr>
      <vt:lpstr> Características del internet</vt:lpstr>
      <vt:lpstr>¿Cómo funciona el internet?</vt:lpstr>
      <vt:lpstr>Estructura del internet </vt:lpstr>
      <vt:lpstr>Actividades que se pueden hacer con internet</vt:lpstr>
      <vt:lpstr>Conexión del ordenador a Internet </vt:lpstr>
      <vt:lpstr>Presentación de PowerPoint</vt:lpstr>
      <vt:lpstr>Ventajas del uso de internet</vt:lpstr>
      <vt:lpstr>Desventajas del uso de internet</vt:lpstr>
      <vt:lpstr>Otras tecnologías </vt:lpstr>
      <vt:lpstr>Otras tecnologías 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internet y otras tecnologías</dc:title>
  <dc:creator>Usuario</dc:creator>
  <cp:lastModifiedBy>Usuario</cp:lastModifiedBy>
  <cp:revision>26</cp:revision>
  <dcterms:created xsi:type="dcterms:W3CDTF">2020-07-06T23:44:09Z</dcterms:created>
  <dcterms:modified xsi:type="dcterms:W3CDTF">2020-07-07T03:51:48Z</dcterms:modified>
</cp:coreProperties>
</file>